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81" autoAdjust="0"/>
  </p:normalViewPr>
  <p:slideViewPr>
    <p:cSldViewPr showGuides="1">
      <p:cViewPr>
        <p:scale>
          <a:sx n="100" d="100"/>
          <a:sy n="100" d="100"/>
        </p:scale>
        <p:origin x="-154" y="63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42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8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12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5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97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0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35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8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1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E7C9D-E22B-47AC-970B-B98C72EF7E75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32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arneyp@missouri.edu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harperlin@missouri.edu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tif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7349" y="978280"/>
            <a:ext cx="5829300" cy="1960033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Thursday, October </a:t>
            </a:r>
            <a:r>
              <a:rPr lang="en-US" sz="2400" b="1" dirty="0"/>
              <a:t>8</a:t>
            </a:r>
            <a:r>
              <a:rPr lang="en-US" sz="2400" b="1" dirty="0" smtClean="0"/>
              <a:t>, </a:t>
            </a:r>
            <a:r>
              <a:rPr lang="en-US" sz="2400" b="1" dirty="0"/>
              <a:t>2015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/>
              <a:t>3:00 </a:t>
            </a:r>
            <a:r>
              <a:rPr lang="en-US" sz="2400" b="1" dirty="0" smtClean="0"/>
              <a:t>pm</a:t>
            </a:r>
            <a:r>
              <a:rPr lang="en-US" sz="2400" b="1" dirty="0" smtClean="0"/>
              <a:t> </a:t>
            </a:r>
            <a:r>
              <a:rPr lang="en-US" sz="2400" b="1" dirty="0" smtClean="0"/>
              <a:t>- 5:30 pm</a:t>
            </a:r>
            <a:br>
              <a:rPr lang="en-US" sz="2400" b="1" dirty="0" smtClean="0"/>
            </a:br>
            <a:r>
              <a:rPr lang="en-US" sz="1050" b="1" dirty="0" smtClean="0"/>
              <a:t>(Registration begins at 2:30pm)</a:t>
            </a:r>
            <a:r>
              <a:rPr lang="en-US" sz="1050" dirty="0"/>
              <a:t/>
            </a:r>
            <a:br>
              <a:rPr lang="en-US" sz="1050" dirty="0"/>
            </a:br>
            <a:r>
              <a:rPr lang="en-US" sz="2400" b="1" dirty="0" err="1" smtClean="0"/>
              <a:t>Wurdack</a:t>
            </a:r>
            <a:r>
              <a:rPr lang="en-US" sz="2400" b="1" dirty="0" smtClean="0"/>
              <a:t> Research Farm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1600" b="1" dirty="0"/>
              <a:t>164 Bales </a:t>
            </a:r>
            <a:r>
              <a:rPr lang="en-US" sz="1600" b="1" dirty="0" smtClean="0"/>
              <a:t>Rd.  Cook </a:t>
            </a:r>
            <a:r>
              <a:rPr lang="en-US" sz="1600" b="1" dirty="0"/>
              <a:t>Station, MO 65449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33402" y="76200"/>
            <a:ext cx="6266859" cy="1066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normalizeH="0" baseline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cs typeface="Arial" pitchFamily="34" charset="0"/>
              </a:rPr>
              <a:t>Introduction</a:t>
            </a:r>
            <a:r>
              <a:rPr kumimoji="0" lang="en-US" altLang="en-US" sz="3200" b="1" i="0" u="none" strike="noStrike" normalizeH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cs typeface="Arial" pitchFamily="34" charset="0"/>
              </a:rPr>
              <a:t> to </a:t>
            </a:r>
            <a:r>
              <a:rPr kumimoji="0" lang="en-US" altLang="en-US" sz="3200" b="1" i="0" u="none" strike="noStrike" normalizeH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cs typeface="Arial" pitchFamily="34" charset="0"/>
              </a:rPr>
              <a:t>Silvopasture</a:t>
            </a:r>
            <a:endParaRPr kumimoji="0" lang="en-US" altLang="en-US" sz="3200" b="1" i="0" u="none" strike="noStrike" normalizeH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1" i="0" u="none" strike="noStrike" normalizeH="0" baseline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 rot="16200000">
            <a:off x="-4305297" y="3390901"/>
            <a:ext cx="9144000" cy="53339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 flipH="1">
            <a:off x="106841925" y="98899663"/>
            <a:ext cx="25442863" cy="25442862"/>
          </a:xfrm>
          <a:custGeom>
            <a:avLst/>
            <a:gdLst>
              <a:gd name="G0" fmla="+- 26977 0 0"/>
              <a:gd name="G1" fmla="+- -15257 0 0"/>
              <a:gd name="G2" fmla="+- 7554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28128 -32000"/>
              <a:gd name="T13" fmla="*/ T12 w 64000"/>
              <a:gd name="T14" fmla="+- 0 -15258 -32000"/>
              <a:gd name="T15" fmla="*/ -15258 h 64000"/>
              <a:gd name="T16" fmla="+- 0 32000 -32000"/>
              <a:gd name="T17" fmla="*/ T16 w 64000"/>
              <a:gd name="T18" fmla="+- 0 0 -32000"/>
              <a:gd name="T19" fmla="*/ 0 h 64000"/>
              <a:gd name="T20" fmla="+- 0 31095 -32000"/>
              <a:gd name="T21" fmla="*/ T20 w 64000"/>
              <a:gd name="T22" fmla="+- 0 7554 -32000"/>
              <a:gd name="T23" fmla="*/ 7554 h 64000"/>
              <a:gd name="T24" fmla="+- 0 31095 -32000"/>
              <a:gd name="T25" fmla="*/ T24 w 64000"/>
              <a:gd name="T26" fmla="+- 0 7554 -32000"/>
              <a:gd name="T27" fmla="*/ 7554 h 64000"/>
              <a:gd name="T28" fmla="+- 0 31095 -32000"/>
              <a:gd name="T29" fmla="*/ T28 w 64000"/>
              <a:gd name="T30" fmla="+- 0 7555 -32000"/>
              <a:gd name="T31" fmla="*/ 7555 h 64000"/>
              <a:gd name="T32" fmla="+- 0 26977 -32000"/>
              <a:gd name="T33" fmla="*/ T32 w 64000"/>
              <a:gd name="T34" fmla="+- 0 7555 -32000"/>
              <a:gd name="T35" fmla="*/ 7555 h 64000"/>
              <a:gd name="T36" fmla="+- 0 26977 -32000"/>
              <a:gd name="T37" fmla="*/ T36 w 64000"/>
              <a:gd name="T38" fmla="+- 0 -15258 -32000"/>
              <a:gd name="T39" fmla="*/ -15258 h 64000"/>
              <a:gd name="T40" fmla="+- 0 28128 -32000"/>
              <a:gd name="T41" fmla="*/ T40 w 64000"/>
              <a:gd name="T42" fmla="+- 0 -15259 -32000"/>
              <a:gd name="T43" fmla="*/ -15259 h 64000"/>
              <a:gd name="T44" fmla="+- 0 28128 -32000"/>
              <a:gd name="T45" fmla="*/ T44 w 64000"/>
              <a:gd name="T46" fmla="+- 0 -15258 -32000"/>
              <a:gd name="T47" fmla="*/ -15258 h 64000"/>
              <a:gd name="T48" fmla="+- 0 G27 -32000"/>
              <a:gd name="T49" fmla="*/ T48 w 64000"/>
              <a:gd name="T50" fmla="+- 0 G11 -32000"/>
              <a:gd name="T51" fmla="*/ G11 h 64000"/>
              <a:gd name="T52" fmla="+- 0 G25 -32000"/>
              <a:gd name="T53" fmla="*/ T52 w 64000"/>
              <a:gd name="T54" fmla="+- 0 G14 -32000"/>
              <a:gd name="T55" fmla="*/ G14 h 64000"/>
            </a:gdLst>
            <a:ahLst/>
            <a:cxnLst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</a:cxnLst>
            <a:rect l="T49" t="T51" r="T53" b="T55"/>
            <a:pathLst>
              <a:path w="64000" h="64000">
                <a:moveTo>
                  <a:pt x="60128" y="16742"/>
                </a:moveTo>
                <a:cubicBezTo>
                  <a:pt x="62669" y="21426"/>
                  <a:pt x="64000" y="26671"/>
                  <a:pt x="64000" y="32000"/>
                </a:cubicBezTo>
                <a:cubicBezTo>
                  <a:pt x="64000" y="34545"/>
                  <a:pt x="63696" y="37081"/>
                  <a:pt x="63095" y="39554"/>
                </a:cubicBezTo>
                <a:cubicBezTo>
                  <a:pt x="63095" y="39554"/>
                  <a:pt x="63095" y="39554"/>
                  <a:pt x="63095" y="39555"/>
                </a:cubicBezTo>
                <a:lnTo>
                  <a:pt x="58977" y="39555"/>
                </a:lnTo>
                <a:lnTo>
                  <a:pt x="58977" y="16742"/>
                </a:lnTo>
                <a:lnTo>
                  <a:pt x="60128" y="16741"/>
                </a:lnTo>
                <a:cubicBezTo>
                  <a:pt x="60128" y="16742"/>
                  <a:pt x="60128" y="16742"/>
                  <a:pt x="60128" y="167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3999" y="2934134"/>
            <a:ext cx="60960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b="1" dirty="0"/>
          </a:p>
          <a:p>
            <a:r>
              <a:rPr lang="en-US" sz="1600" dirty="0" err="1"/>
              <a:t>Silvopasture</a:t>
            </a:r>
            <a:r>
              <a:rPr lang="en-US" sz="1600" dirty="0"/>
              <a:t> is an agroforestry practice combining  livestock, timber and forage management in an integrated  system on the same land unit.  A well managed </a:t>
            </a:r>
            <a:r>
              <a:rPr lang="en-US" sz="1600" dirty="0" err="1"/>
              <a:t>silvopasture</a:t>
            </a:r>
            <a:r>
              <a:rPr lang="en-US" sz="1600" dirty="0"/>
              <a:t> system can provide numerous economic and environmental benefits.  Participants will  receive an introduction and overview of </a:t>
            </a:r>
            <a:r>
              <a:rPr lang="en-US" sz="1600" dirty="0" err="1"/>
              <a:t>silvopasture</a:t>
            </a:r>
            <a:r>
              <a:rPr lang="en-US" sz="1600" dirty="0"/>
              <a:t> including basic concepts, design principles as well as considerations for getting started and establishing a </a:t>
            </a:r>
            <a:r>
              <a:rPr lang="en-US" sz="1600" dirty="0" err="1"/>
              <a:t>silvopasture</a:t>
            </a:r>
            <a:r>
              <a:rPr lang="en-US" sz="1600" dirty="0"/>
              <a:t> system.  The brief workshop will include both </a:t>
            </a:r>
            <a:r>
              <a:rPr lang="en-US" sz="1600" dirty="0" smtClean="0"/>
              <a:t>presentations,  discussion </a:t>
            </a:r>
            <a:r>
              <a:rPr lang="en-US" sz="1600" dirty="0"/>
              <a:t>and  a walking tour of areas under active </a:t>
            </a:r>
            <a:r>
              <a:rPr lang="en-US" sz="1600" dirty="0" err="1"/>
              <a:t>silvopasture</a:t>
            </a:r>
            <a:r>
              <a:rPr lang="en-US" sz="1600" dirty="0"/>
              <a:t> management.  </a:t>
            </a:r>
            <a:endParaRPr lang="en-US" sz="1600" dirty="0" smtClean="0"/>
          </a:p>
          <a:p>
            <a:pPr algn="ctr"/>
            <a:endParaRPr lang="en-US" sz="700" b="1" dirty="0" smtClean="0"/>
          </a:p>
          <a:p>
            <a:pPr marL="628650" lvl="1" indent="-171450">
              <a:buFontTx/>
              <a:buChar char="-"/>
            </a:pPr>
            <a:endParaRPr lang="en-US" sz="1100" dirty="0"/>
          </a:p>
        </p:txBody>
      </p:sp>
      <p:sp>
        <p:nvSpPr>
          <p:cNvPr id="12" name="Rectangle 11"/>
          <p:cNvSpPr/>
          <p:nvPr/>
        </p:nvSpPr>
        <p:spPr>
          <a:xfrm>
            <a:off x="710560" y="5791200"/>
            <a:ext cx="60394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The event is free and open to the public and of interest to  r</a:t>
            </a:r>
            <a:r>
              <a:rPr lang="en-US" sz="1400" dirty="0" smtClean="0"/>
              <a:t>anchers</a:t>
            </a:r>
            <a:r>
              <a:rPr lang="en-US" sz="1400" dirty="0"/>
              <a:t>, farmers, forest land-owners and natural resource professionals  in  </a:t>
            </a:r>
            <a:r>
              <a:rPr lang="en-US" sz="1400" dirty="0" smtClean="0"/>
              <a:t>Crawford County and surrounding areas.    For </a:t>
            </a:r>
            <a:r>
              <a:rPr lang="en-US" sz="1400" dirty="0"/>
              <a:t>more </a:t>
            </a:r>
            <a:r>
              <a:rPr lang="en-US" sz="1400" dirty="0" smtClean="0"/>
              <a:t>information please  </a:t>
            </a:r>
            <a:r>
              <a:rPr lang="en-US" sz="1400" dirty="0"/>
              <a:t>phone:  573-775-2135 </a:t>
            </a:r>
            <a:r>
              <a:rPr lang="en-US" sz="1400" dirty="0" smtClean="0"/>
              <a:t>  or   </a:t>
            </a:r>
            <a:r>
              <a:rPr lang="en-US" sz="1400" dirty="0"/>
              <a:t>Email:  </a:t>
            </a:r>
            <a:r>
              <a:rPr lang="en-US" sz="1400" u="sng" dirty="0">
                <a:hlinkClick r:id="rId2"/>
              </a:rPr>
              <a:t>harperlin@missouri.edu</a:t>
            </a:r>
            <a:r>
              <a:rPr lang="en-US" sz="1400" dirty="0"/>
              <a:t> or </a:t>
            </a:r>
            <a:r>
              <a:rPr lang="en-US" sz="1400" u="sng" dirty="0">
                <a:hlinkClick r:id="rId3"/>
              </a:rPr>
              <a:t>earneyp@missouri.edu</a:t>
            </a:r>
            <a:r>
              <a:rPr lang="en-US" sz="1400" dirty="0"/>
              <a:t> </a:t>
            </a:r>
            <a:endParaRPr lang="en-US" sz="1400" dirty="0" smtClean="0"/>
          </a:p>
        </p:txBody>
      </p:sp>
      <p:pic>
        <p:nvPicPr>
          <p:cNvPr id="1032" name="Picture 8" descr="uoeblacks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688" y="7075272"/>
            <a:ext cx="1487312" cy="343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611315" y="7467600"/>
            <a:ext cx="1732085" cy="1268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45720" tIns="0" rIns="4572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An equal opportunity/ADA institution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689" y="7092778"/>
            <a:ext cx="2298315" cy="603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33566" y="7737179"/>
            <a:ext cx="60666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Please RSVP and send registration </a:t>
            </a:r>
            <a:r>
              <a:rPr lang="en-US" sz="1200" dirty="0"/>
              <a:t>information </a:t>
            </a:r>
            <a:r>
              <a:rPr lang="en-US" sz="1200" dirty="0" smtClean="0"/>
              <a:t> before Oct  6  to     </a:t>
            </a:r>
            <a:r>
              <a:rPr lang="en-US" sz="1200" u="sng" dirty="0">
                <a:hlinkClick r:id="rId2"/>
              </a:rPr>
              <a:t>harperlin@missouri.edu</a:t>
            </a:r>
            <a:r>
              <a:rPr lang="en-US" sz="1200" dirty="0"/>
              <a:t> </a:t>
            </a:r>
            <a:r>
              <a:rPr lang="en-US" sz="1200" dirty="0" smtClean="0"/>
              <a:t> or  by  US mail to: Crawford </a:t>
            </a:r>
            <a:r>
              <a:rPr lang="en-US" sz="1200" dirty="0"/>
              <a:t>County Extension Center, P.O. box 190, Steelville, MO  65565</a:t>
            </a:r>
            <a:r>
              <a:rPr lang="en-US" sz="1200" dirty="0" smtClean="0"/>
              <a:t>.</a:t>
            </a:r>
            <a:endParaRPr lang="en-US" sz="1200" dirty="0"/>
          </a:p>
          <a:p>
            <a:r>
              <a:rPr lang="en-US" sz="1200" dirty="0"/>
              <a:t>Name: ________________________________________	Phone: ________________</a:t>
            </a:r>
          </a:p>
          <a:p>
            <a:endParaRPr lang="en-US" sz="1200" dirty="0"/>
          </a:p>
          <a:p>
            <a:r>
              <a:rPr lang="en-US" sz="1200" dirty="0"/>
              <a:t>Address: _______________________________________________________________</a:t>
            </a:r>
          </a:p>
          <a:p>
            <a:endParaRPr lang="en-US" sz="1200" dirty="0"/>
          </a:p>
          <a:p>
            <a:r>
              <a:rPr lang="en-US" sz="1200" dirty="0"/>
              <a:t>Email:  ________________________________________________</a:t>
            </a:r>
          </a:p>
        </p:txBody>
      </p:sp>
      <p:pic>
        <p:nvPicPr>
          <p:cNvPr id="14" name="Picture 13" descr="http://wurdack.cafnr.org/wp-content/themes/research/assets/img/mu-logo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224658"/>
            <a:ext cx="279451" cy="369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Wurdack Research Center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225" y="7257833"/>
            <a:ext cx="1931375" cy="2097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103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162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Thursday, October 8, 2015 3:00 pm - 5:30 pm (Registration begins at 2:30pm) Wurdack Research Farm 164 Bales Rd.  Cook Station, MO 65449</vt:lpstr>
    </vt:vector>
  </TitlesOfParts>
  <Company>UM Extension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Saturday, May 9, 2015 9:00-3:00 Forage Systems Research Center 21262 Genoa Road, Linneus, MO 64653</dc:title>
  <dc:creator>University of Missouri Extension</dc:creator>
  <cp:lastModifiedBy>Ormsby Mori, Gregory G.</cp:lastModifiedBy>
  <cp:revision>37</cp:revision>
  <cp:lastPrinted>2015-03-26T21:37:16Z</cp:lastPrinted>
  <dcterms:created xsi:type="dcterms:W3CDTF">2015-03-26T19:47:42Z</dcterms:created>
  <dcterms:modified xsi:type="dcterms:W3CDTF">2015-09-19T15:32:41Z</dcterms:modified>
</cp:coreProperties>
</file>